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71"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Lato" panose="020F0502020204030203" pitchFamily="34" charset="77"/>
      <p:regular r:id="rId18"/>
      <p:bold r:id="rId19"/>
      <p:italic r:id="rId20"/>
      <p:boldItalic r:id="rId21"/>
    </p:embeddedFont>
    <p:embeddedFont>
      <p:font typeface="Lato Light" panose="020F0302020204030203" pitchFamily="34" charset="77"/>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56" d="100"/>
          <a:sy n="156" d="100"/>
        </p:scale>
        <p:origin x="808"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10baa330f79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10baa330f7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0f87eb01f4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0f87eb01f4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0f87eb01f4_1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0f87eb01f4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0f87eb01f4_1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0f87eb01f4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1039366ae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1039366ae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0f87eb01f4_1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0f87eb01f4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1039366aed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1039366ae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f360e1a8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0f360e1a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5529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0f8451cf6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0f8451cf6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f360e1a8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0f360e1a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0f87eb01f4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0f87eb01f4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0f8451cf6b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0f8451cf6b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0f87eb01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0f87eb01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f87eb01f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f87eb01f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f87eb01f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f87eb01f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0" y="1850700"/>
            <a:ext cx="9144000" cy="1596300"/>
          </a:xfrm>
          <a:prstGeom prst="rect">
            <a:avLst/>
          </a:prstGeom>
          <a:solidFill>
            <a:srgbClr val="F4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1939850"/>
            <a:ext cx="8520600" cy="857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5200"/>
              <a:buFont typeface="Lato Light"/>
              <a:buNone/>
              <a:defRPr sz="5200">
                <a:latin typeface="Lato Light"/>
                <a:ea typeface="Lato Light"/>
                <a:cs typeface="Lato Light"/>
                <a:sym typeface="Lato Ligh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5409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SzPts val="2800"/>
              <a:buFont typeface="Lato"/>
              <a:buNone/>
              <a:defRPr sz="2800">
                <a:latin typeface="Lato"/>
                <a:ea typeface="Lato"/>
                <a:cs typeface="Lato"/>
                <a:sym typeface="La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134400"/>
            <a:ext cx="9144000" cy="572700"/>
          </a:xfrm>
          <a:prstGeom prst="rect">
            <a:avLst/>
          </a:prstGeom>
          <a:solidFill>
            <a:srgbClr val="F4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804575"/>
            <a:ext cx="8520600" cy="38586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b="1"/>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body" idx="1"/>
          </p:nvPr>
        </p:nvSpPr>
        <p:spPr>
          <a:xfrm>
            <a:off x="311700" y="826200"/>
            <a:ext cx="3999900" cy="3837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b="1"/>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826200"/>
            <a:ext cx="3999900" cy="3837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b="1"/>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6" name="Google Shape;26;p5"/>
          <p:cNvSpPr/>
          <p:nvPr/>
        </p:nvSpPr>
        <p:spPr>
          <a:xfrm>
            <a:off x="0" y="134400"/>
            <a:ext cx="9144000" cy="572700"/>
          </a:xfrm>
          <a:prstGeom prst="rect">
            <a:avLst/>
          </a:prstGeom>
          <a:solidFill>
            <a:srgbClr val="F4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 name="Google Shape;30;p6"/>
          <p:cNvSpPr/>
          <p:nvPr/>
        </p:nvSpPr>
        <p:spPr>
          <a:xfrm>
            <a:off x="0" y="134400"/>
            <a:ext cx="9144000" cy="572700"/>
          </a:xfrm>
          <a:prstGeom prst="rect">
            <a:avLst/>
          </a:prstGeom>
          <a:solidFill>
            <a:srgbClr val="F4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6"/>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1" name="Google Shape;5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Lato"/>
              <a:buNone/>
              <a:defRPr sz="2800">
                <a:solidFill>
                  <a:schemeClr val="dk1"/>
                </a:solidFill>
                <a:latin typeface="Lato"/>
                <a:ea typeface="Lato"/>
                <a:cs typeface="Lato"/>
                <a:sym typeface="La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434343"/>
              </a:buClr>
              <a:buSzPts val="1800"/>
              <a:buFont typeface="Lato"/>
              <a:buChar char="●"/>
              <a:defRPr sz="1800">
                <a:solidFill>
                  <a:srgbClr val="434343"/>
                </a:solidFill>
                <a:latin typeface="Lato"/>
                <a:ea typeface="Lato"/>
                <a:cs typeface="Lato"/>
                <a:sym typeface="Lato"/>
              </a:defRPr>
            </a:lvl1pPr>
            <a:lvl2pPr marL="914400" lvl="1" indent="-317500">
              <a:lnSpc>
                <a:spcPct val="115000"/>
              </a:lnSpc>
              <a:spcBef>
                <a:spcPts val="0"/>
              </a:spcBef>
              <a:spcAft>
                <a:spcPts val="0"/>
              </a:spcAft>
              <a:buClr>
                <a:srgbClr val="434343"/>
              </a:buClr>
              <a:buSzPts val="1400"/>
              <a:buFont typeface="Lato"/>
              <a:buChar char="○"/>
              <a:defRPr>
                <a:solidFill>
                  <a:srgbClr val="434343"/>
                </a:solidFill>
                <a:latin typeface="Lato"/>
                <a:ea typeface="Lato"/>
                <a:cs typeface="Lato"/>
                <a:sym typeface="Lato"/>
              </a:defRPr>
            </a:lvl2pPr>
            <a:lvl3pPr marL="1371600" lvl="2" indent="-317500">
              <a:lnSpc>
                <a:spcPct val="115000"/>
              </a:lnSpc>
              <a:spcBef>
                <a:spcPts val="0"/>
              </a:spcBef>
              <a:spcAft>
                <a:spcPts val="0"/>
              </a:spcAft>
              <a:buClr>
                <a:srgbClr val="434343"/>
              </a:buClr>
              <a:buSzPts val="1400"/>
              <a:buFont typeface="Lato"/>
              <a:buChar char="■"/>
              <a:defRPr>
                <a:solidFill>
                  <a:srgbClr val="434343"/>
                </a:solidFill>
                <a:latin typeface="Lato"/>
                <a:ea typeface="Lato"/>
                <a:cs typeface="Lato"/>
                <a:sym typeface="Lato"/>
              </a:defRPr>
            </a:lvl3pPr>
            <a:lvl4pPr marL="1828800" lvl="3" indent="-317500">
              <a:lnSpc>
                <a:spcPct val="115000"/>
              </a:lnSpc>
              <a:spcBef>
                <a:spcPts val="0"/>
              </a:spcBef>
              <a:spcAft>
                <a:spcPts val="0"/>
              </a:spcAft>
              <a:buClr>
                <a:srgbClr val="434343"/>
              </a:buClr>
              <a:buSzPts val="1400"/>
              <a:buFont typeface="Lato"/>
              <a:buChar char="●"/>
              <a:defRPr>
                <a:solidFill>
                  <a:srgbClr val="434343"/>
                </a:solidFill>
                <a:latin typeface="Lato"/>
                <a:ea typeface="Lato"/>
                <a:cs typeface="Lato"/>
                <a:sym typeface="Lato"/>
              </a:defRPr>
            </a:lvl4pPr>
            <a:lvl5pPr marL="2286000" lvl="4" indent="-317500">
              <a:lnSpc>
                <a:spcPct val="115000"/>
              </a:lnSpc>
              <a:spcBef>
                <a:spcPts val="0"/>
              </a:spcBef>
              <a:spcAft>
                <a:spcPts val="0"/>
              </a:spcAft>
              <a:buClr>
                <a:srgbClr val="434343"/>
              </a:buClr>
              <a:buSzPts val="1400"/>
              <a:buFont typeface="Lato"/>
              <a:buChar char="○"/>
              <a:defRPr>
                <a:solidFill>
                  <a:srgbClr val="434343"/>
                </a:solidFill>
                <a:latin typeface="Lato"/>
                <a:ea typeface="Lato"/>
                <a:cs typeface="Lato"/>
                <a:sym typeface="Lato"/>
              </a:defRPr>
            </a:lvl5pPr>
            <a:lvl6pPr marL="2743200" lvl="5" indent="-317500">
              <a:lnSpc>
                <a:spcPct val="115000"/>
              </a:lnSpc>
              <a:spcBef>
                <a:spcPts val="0"/>
              </a:spcBef>
              <a:spcAft>
                <a:spcPts val="0"/>
              </a:spcAft>
              <a:buClr>
                <a:srgbClr val="434343"/>
              </a:buClr>
              <a:buSzPts val="1400"/>
              <a:buFont typeface="Lato"/>
              <a:buChar char="■"/>
              <a:defRPr>
                <a:solidFill>
                  <a:srgbClr val="434343"/>
                </a:solidFill>
                <a:latin typeface="Lato"/>
                <a:ea typeface="Lato"/>
                <a:cs typeface="Lato"/>
                <a:sym typeface="Lato"/>
              </a:defRPr>
            </a:lvl6pPr>
            <a:lvl7pPr marL="3200400" lvl="6" indent="-317500">
              <a:lnSpc>
                <a:spcPct val="115000"/>
              </a:lnSpc>
              <a:spcBef>
                <a:spcPts val="0"/>
              </a:spcBef>
              <a:spcAft>
                <a:spcPts val="0"/>
              </a:spcAft>
              <a:buClr>
                <a:srgbClr val="434343"/>
              </a:buClr>
              <a:buSzPts val="1400"/>
              <a:buFont typeface="Lato"/>
              <a:buChar char="●"/>
              <a:defRPr>
                <a:solidFill>
                  <a:srgbClr val="434343"/>
                </a:solidFill>
                <a:latin typeface="Lato"/>
                <a:ea typeface="Lato"/>
                <a:cs typeface="Lato"/>
                <a:sym typeface="Lato"/>
              </a:defRPr>
            </a:lvl7pPr>
            <a:lvl8pPr marL="3657600" lvl="7" indent="-317500">
              <a:lnSpc>
                <a:spcPct val="115000"/>
              </a:lnSpc>
              <a:spcBef>
                <a:spcPts val="0"/>
              </a:spcBef>
              <a:spcAft>
                <a:spcPts val="0"/>
              </a:spcAft>
              <a:buClr>
                <a:srgbClr val="434343"/>
              </a:buClr>
              <a:buSzPts val="1400"/>
              <a:buFont typeface="Lato"/>
              <a:buChar char="○"/>
              <a:defRPr>
                <a:solidFill>
                  <a:srgbClr val="434343"/>
                </a:solidFill>
                <a:latin typeface="Lato"/>
                <a:ea typeface="Lato"/>
                <a:cs typeface="Lato"/>
                <a:sym typeface="Lato"/>
              </a:defRPr>
            </a:lvl8pPr>
            <a:lvl9pPr marL="4114800" lvl="8" indent="-317500">
              <a:lnSpc>
                <a:spcPct val="115000"/>
              </a:lnSpc>
              <a:spcBef>
                <a:spcPts val="0"/>
              </a:spcBef>
              <a:spcAft>
                <a:spcPts val="0"/>
              </a:spcAft>
              <a:buClr>
                <a:srgbClr val="434343"/>
              </a:buClr>
              <a:buSzPts val="1400"/>
              <a:buFont typeface="Lato"/>
              <a:buChar char="■"/>
              <a:defRPr>
                <a:solidFill>
                  <a:srgbClr val="434343"/>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document/d/1HtnC2rFVZkdaM4LEDGAXITPhr6DSfJDKp59wFfIqXi0/edit#heading=h.890xdx5uemc9"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hyperlink" Target="https://docs.google.com/spreadsheets/d/1nryeQ-eZjU5VlYIDgYFE-sfVj52y-QJ6XhFwIL69i88/edit#gid=449249732"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forms.gle/RhFEnW7cemurj4L8A"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forms.gle/BqrxDxgcfoPFP6vH8"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hyperlink" Target="https://nodejs.org/en/"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3.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311700" y="1939850"/>
            <a:ext cx="8520600" cy="857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COMPSCI 326</a:t>
            </a:r>
            <a:endParaRPr/>
          </a:p>
        </p:txBody>
      </p:sp>
      <p:sp>
        <p:nvSpPr>
          <p:cNvPr id="59" name="Google Shape;59;p13"/>
          <p:cNvSpPr txBox="1">
            <a:spLocks noGrp="1"/>
          </p:cNvSpPr>
          <p:nvPr>
            <p:ph type="subTitle" idx="1"/>
          </p:nvPr>
        </p:nvSpPr>
        <p:spPr>
          <a:xfrm>
            <a:off x="311700" y="2834125"/>
            <a:ext cx="8520600" cy="540900"/>
          </a:xfrm>
          <a:prstGeom prst="rect">
            <a:avLst/>
          </a:prstGeom>
        </p:spPr>
        <p:txBody>
          <a:bodyPr spcFirstLastPara="1" wrap="square" lIns="91425" tIns="91425" rIns="91425" bIns="91425" anchor="ctr" anchorCtr="0">
            <a:normAutofit fontScale="92500"/>
          </a:bodyPr>
          <a:lstStyle/>
          <a:p>
            <a:pPr marL="0" lvl="0" indent="0" algn="ctr" rtl="0">
              <a:spcBef>
                <a:spcPts val="0"/>
              </a:spcBef>
              <a:spcAft>
                <a:spcPts val="0"/>
              </a:spcAft>
              <a:buNone/>
            </a:pPr>
            <a:r>
              <a:rPr lang="en"/>
              <a:t>Lecture 01: Course Introduction</a:t>
            </a:r>
            <a:endParaRPr/>
          </a:p>
        </p:txBody>
      </p:sp>
      <p:pic>
        <p:nvPicPr>
          <p:cNvPr id="60" name="Google Shape;60;p13"/>
          <p:cNvPicPr preferRelativeResize="0"/>
          <p:nvPr/>
        </p:nvPicPr>
        <p:blipFill>
          <a:blip r:embed="rId3">
            <a:alphaModFix/>
          </a:blip>
          <a:stretch>
            <a:fillRect/>
          </a:stretch>
        </p:blipFill>
        <p:spPr>
          <a:xfrm>
            <a:off x="2673538" y="100800"/>
            <a:ext cx="3796924" cy="1635050"/>
          </a:xfrm>
          <a:prstGeom prst="rect">
            <a:avLst/>
          </a:prstGeom>
          <a:noFill/>
          <a:ln>
            <a:noFill/>
          </a:ln>
        </p:spPr>
      </p:pic>
      <p:pic>
        <p:nvPicPr>
          <p:cNvPr id="61" name="Google Shape;61;p13"/>
          <p:cNvPicPr preferRelativeResize="0"/>
          <p:nvPr/>
        </p:nvPicPr>
        <p:blipFill>
          <a:blip r:embed="rId4">
            <a:alphaModFix/>
          </a:blip>
          <a:stretch>
            <a:fillRect/>
          </a:stretch>
        </p:blipFill>
        <p:spPr>
          <a:xfrm>
            <a:off x="7145750" y="3146875"/>
            <a:ext cx="1933825" cy="1938274"/>
          </a:xfrm>
          <a:prstGeom prst="rect">
            <a:avLst/>
          </a:prstGeom>
          <a:noFill/>
          <a:ln>
            <a:noFill/>
          </a:ln>
        </p:spPr>
      </p:pic>
      <p:pic>
        <p:nvPicPr>
          <p:cNvPr id="62" name="Google Shape;62;p13"/>
          <p:cNvPicPr preferRelativeResize="0"/>
          <p:nvPr/>
        </p:nvPicPr>
        <p:blipFill>
          <a:blip r:embed="rId5">
            <a:alphaModFix/>
          </a:blip>
          <a:stretch>
            <a:fillRect/>
          </a:stretch>
        </p:blipFill>
        <p:spPr>
          <a:xfrm>
            <a:off x="264400" y="3527326"/>
            <a:ext cx="2718976" cy="1476700"/>
          </a:xfrm>
          <a:prstGeom prst="rect">
            <a:avLst/>
          </a:prstGeom>
          <a:noFill/>
          <a:ln>
            <a:noFill/>
          </a:ln>
        </p:spPr>
      </p:pic>
      <p:sp>
        <p:nvSpPr>
          <p:cNvPr id="63" name="Google Shape;63;p13"/>
          <p:cNvSpPr txBox="1"/>
          <p:nvPr/>
        </p:nvSpPr>
        <p:spPr>
          <a:xfrm>
            <a:off x="171999" y="221925"/>
            <a:ext cx="2440571"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Lato"/>
                <a:ea typeface="Lato"/>
                <a:cs typeface="Lato"/>
                <a:sym typeface="Lato"/>
              </a:rPr>
              <a:t>Join on Zoom if you are remote (see Moodle for link).</a:t>
            </a:r>
            <a:endParaRPr dirty="0">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2"/>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Syllabus</a:t>
            </a:r>
            <a:endParaRPr/>
          </a:p>
        </p:txBody>
      </p:sp>
      <p:sp>
        <p:nvSpPr>
          <p:cNvPr id="149" name="Google Shape;149;p22"/>
          <p:cNvSpPr txBox="1">
            <a:spLocks noGrp="1"/>
          </p:cNvSpPr>
          <p:nvPr>
            <p:ph type="body" idx="1"/>
          </p:nvPr>
        </p:nvSpPr>
        <p:spPr>
          <a:xfrm>
            <a:off x="311700" y="804575"/>
            <a:ext cx="4260300" cy="385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0"/>
              <a:t>The </a:t>
            </a:r>
            <a:r>
              <a:rPr lang="en" b="0" u="sng">
                <a:solidFill>
                  <a:schemeClr val="hlink"/>
                </a:solidFill>
                <a:hlinkClick r:id="rId3"/>
              </a:rPr>
              <a:t>syllabus</a:t>
            </a:r>
            <a:r>
              <a:rPr lang="en" b="0"/>
              <a:t> is the primary resource for all details regarding the course</a:t>
            </a:r>
            <a:endParaRPr b="0"/>
          </a:p>
          <a:p>
            <a:pPr marL="0" lvl="0" indent="0" algn="l" rtl="0">
              <a:spcBef>
                <a:spcPts val="1200"/>
              </a:spcBef>
              <a:spcAft>
                <a:spcPts val="0"/>
              </a:spcAft>
              <a:buNone/>
            </a:pPr>
            <a:r>
              <a:rPr lang="en" b="0"/>
              <a:t>You should consult the syllabus for all aspects of the course</a:t>
            </a:r>
            <a:endParaRPr b="0"/>
          </a:p>
          <a:p>
            <a:pPr marL="0" lvl="0" indent="0" algn="l" rtl="0">
              <a:spcBef>
                <a:spcPts val="1200"/>
              </a:spcBef>
              <a:spcAft>
                <a:spcPts val="1200"/>
              </a:spcAft>
              <a:buNone/>
            </a:pPr>
            <a:r>
              <a:rPr lang="en" b="0"/>
              <a:t>There may be circumstances where the syllabus needs to be updated, so always visit the syllabus online to ensure you are reading the most updated information</a:t>
            </a:r>
            <a:endParaRPr b="0"/>
          </a:p>
        </p:txBody>
      </p:sp>
      <p:pic>
        <p:nvPicPr>
          <p:cNvPr id="150" name="Google Shape;150;p22"/>
          <p:cNvPicPr preferRelativeResize="0"/>
          <p:nvPr/>
        </p:nvPicPr>
        <p:blipFill>
          <a:blip r:embed="rId4">
            <a:alphaModFix/>
          </a:blip>
          <a:stretch>
            <a:fillRect/>
          </a:stretch>
        </p:blipFill>
        <p:spPr>
          <a:xfrm>
            <a:off x="4724400" y="859500"/>
            <a:ext cx="3958081" cy="4131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3"/>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Calendar</a:t>
            </a:r>
            <a:endParaRPr/>
          </a:p>
        </p:txBody>
      </p:sp>
      <p:sp>
        <p:nvSpPr>
          <p:cNvPr id="156" name="Google Shape;156;p23"/>
          <p:cNvSpPr txBox="1">
            <a:spLocks noGrp="1"/>
          </p:cNvSpPr>
          <p:nvPr>
            <p:ph type="body" idx="1"/>
          </p:nvPr>
        </p:nvSpPr>
        <p:spPr>
          <a:xfrm>
            <a:off x="311700" y="804575"/>
            <a:ext cx="4260300" cy="385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0"/>
              <a:t>The </a:t>
            </a:r>
            <a:r>
              <a:rPr lang="en" b="0" u="sng">
                <a:solidFill>
                  <a:schemeClr val="hlink"/>
                </a:solidFill>
                <a:hlinkClick r:id="rId3"/>
              </a:rPr>
              <a:t>calendar</a:t>
            </a:r>
            <a:r>
              <a:rPr lang="en" b="0"/>
              <a:t> provides a complete schedule for the course.</a:t>
            </a:r>
            <a:endParaRPr b="0"/>
          </a:p>
          <a:p>
            <a:pPr marL="0" lvl="0" indent="0" algn="l" rtl="0">
              <a:spcBef>
                <a:spcPts val="1200"/>
              </a:spcBef>
              <a:spcAft>
                <a:spcPts val="0"/>
              </a:spcAft>
              <a:buNone/>
            </a:pPr>
            <a:r>
              <a:rPr lang="en" b="0"/>
              <a:t>You should consult the schedule to know what topics are being covered and when assignments are assigned and due.</a:t>
            </a:r>
            <a:endParaRPr b="0"/>
          </a:p>
          <a:p>
            <a:pPr marL="0" lvl="0" indent="0" algn="l" rtl="0">
              <a:spcBef>
                <a:spcPts val="1200"/>
              </a:spcBef>
              <a:spcAft>
                <a:spcPts val="1200"/>
              </a:spcAft>
              <a:buNone/>
            </a:pPr>
            <a:r>
              <a:rPr lang="en" b="0"/>
              <a:t>There may be circumstances where the calendar needs to be updated, so always visit the calendar online to ensure you are reading the most updated information</a:t>
            </a:r>
            <a:endParaRPr b="0"/>
          </a:p>
        </p:txBody>
      </p:sp>
      <p:pic>
        <p:nvPicPr>
          <p:cNvPr id="157" name="Google Shape;157;p23"/>
          <p:cNvPicPr preferRelativeResize="0"/>
          <p:nvPr/>
        </p:nvPicPr>
        <p:blipFill>
          <a:blip r:embed="rId4">
            <a:alphaModFix/>
          </a:blip>
          <a:stretch>
            <a:fillRect/>
          </a:stretch>
        </p:blipFill>
        <p:spPr>
          <a:xfrm>
            <a:off x="4724400" y="783300"/>
            <a:ext cx="4267203" cy="408176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4"/>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What is this course about?</a:t>
            </a:r>
            <a:endParaRPr/>
          </a:p>
        </p:txBody>
      </p:sp>
      <p:sp>
        <p:nvSpPr>
          <p:cNvPr id="163" name="Google Shape;163;p24"/>
          <p:cNvSpPr txBox="1">
            <a:spLocks noGrp="1"/>
          </p:cNvSpPr>
          <p:nvPr>
            <p:ph type="body" idx="1"/>
          </p:nvPr>
        </p:nvSpPr>
        <p:spPr>
          <a:xfrm>
            <a:off x="311700" y="804575"/>
            <a:ext cx="4260300" cy="385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Web Programming</a:t>
            </a:r>
            <a:endParaRPr/>
          </a:p>
          <a:p>
            <a:pPr marL="457200" lvl="0" indent="-342900" algn="l" rtl="0">
              <a:spcBef>
                <a:spcPts val="1200"/>
              </a:spcBef>
              <a:spcAft>
                <a:spcPts val="0"/>
              </a:spcAft>
              <a:buSzPts val="1800"/>
              <a:buChar char="●"/>
            </a:pPr>
            <a:r>
              <a:rPr lang="en" b="0"/>
              <a:t>JavaScript</a:t>
            </a:r>
            <a:endParaRPr b="0"/>
          </a:p>
          <a:p>
            <a:pPr marL="457200" lvl="0" indent="-342900" algn="l" rtl="0">
              <a:spcBef>
                <a:spcPts val="0"/>
              </a:spcBef>
              <a:spcAft>
                <a:spcPts val="0"/>
              </a:spcAft>
              <a:buSzPts val="1800"/>
              <a:buChar char="●"/>
            </a:pPr>
            <a:r>
              <a:rPr lang="en" b="0"/>
              <a:t>HTML</a:t>
            </a:r>
            <a:endParaRPr b="0"/>
          </a:p>
          <a:p>
            <a:pPr marL="457200" lvl="0" indent="-342900" algn="l" rtl="0">
              <a:spcBef>
                <a:spcPts val="0"/>
              </a:spcBef>
              <a:spcAft>
                <a:spcPts val="0"/>
              </a:spcAft>
              <a:buSzPts val="1800"/>
              <a:buChar char="●"/>
            </a:pPr>
            <a:r>
              <a:rPr lang="en" b="0"/>
              <a:t>CSS</a:t>
            </a:r>
            <a:endParaRPr b="0"/>
          </a:p>
          <a:p>
            <a:pPr marL="457200" lvl="0" indent="-342900" algn="l" rtl="0">
              <a:spcBef>
                <a:spcPts val="0"/>
              </a:spcBef>
              <a:spcAft>
                <a:spcPts val="0"/>
              </a:spcAft>
              <a:buSzPts val="1800"/>
              <a:buChar char="●"/>
            </a:pPr>
            <a:r>
              <a:rPr lang="en" b="0"/>
              <a:t>Hypertext Transfer </a:t>
            </a:r>
            <a:br>
              <a:rPr lang="en" b="0"/>
            </a:br>
            <a:r>
              <a:rPr lang="en" b="0"/>
              <a:t>Protocol (HTTP)</a:t>
            </a:r>
            <a:endParaRPr b="0"/>
          </a:p>
          <a:p>
            <a:pPr marL="457200" lvl="0" indent="-342900" algn="l" rtl="0">
              <a:spcBef>
                <a:spcPts val="0"/>
              </a:spcBef>
              <a:spcAft>
                <a:spcPts val="0"/>
              </a:spcAft>
              <a:buSzPts val="1800"/>
              <a:buChar char="●"/>
            </a:pPr>
            <a:r>
              <a:rPr lang="en" b="0"/>
              <a:t>Client programs</a:t>
            </a:r>
            <a:endParaRPr b="0"/>
          </a:p>
          <a:p>
            <a:pPr marL="457200" lvl="0" indent="-342900" algn="l" rtl="0">
              <a:spcBef>
                <a:spcPts val="0"/>
              </a:spcBef>
              <a:spcAft>
                <a:spcPts val="0"/>
              </a:spcAft>
              <a:buSzPts val="1800"/>
              <a:buChar char="●"/>
            </a:pPr>
            <a:r>
              <a:rPr lang="en" b="0"/>
              <a:t>Server programs</a:t>
            </a:r>
            <a:endParaRPr b="0"/>
          </a:p>
        </p:txBody>
      </p:sp>
      <p:pic>
        <p:nvPicPr>
          <p:cNvPr id="164" name="Google Shape;164;p24"/>
          <p:cNvPicPr preferRelativeResize="0"/>
          <p:nvPr/>
        </p:nvPicPr>
        <p:blipFill>
          <a:blip r:embed="rId3">
            <a:alphaModFix/>
          </a:blip>
          <a:stretch>
            <a:fillRect/>
          </a:stretch>
        </p:blipFill>
        <p:spPr>
          <a:xfrm>
            <a:off x="3530475" y="1393850"/>
            <a:ext cx="5301827" cy="23557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5"/>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Academic Honesty Pledge</a:t>
            </a:r>
            <a:endParaRPr/>
          </a:p>
        </p:txBody>
      </p:sp>
      <p:sp>
        <p:nvSpPr>
          <p:cNvPr id="170" name="Google Shape;170;p25"/>
          <p:cNvSpPr txBox="1">
            <a:spLocks noGrp="1"/>
          </p:cNvSpPr>
          <p:nvPr>
            <p:ph type="body" idx="1"/>
          </p:nvPr>
        </p:nvSpPr>
        <p:spPr>
          <a:xfrm>
            <a:off x="311700" y="804575"/>
            <a:ext cx="8520600" cy="385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0"/>
              <a:t>Academic honesty is taken seriously as part of being a member of the CICS community. As an active member of this course you are required to sign a pledge that you will uphold the values and trust of our community and commit to honesty and integrity in all assignments, exams, and activities. This pledge also acknowledges the consequences of breaking this trust and accepting the results of your actions.</a:t>
            </a:r>
            <a:endParaRPr b="0"/>
          </a:p>
          <a:p>
            <a:pPr marL="0" lvl="0" indent="0" algn="l" rtl="0">
              <a:spcBef>
                <a:spcPts val="1200"/>
              </a:spcBef>
              <a:spcAft>
                <a:spcPts val="1200"/>
              </a:spcAft>
              <a:buNone/>
            </a:pPr>
            <a:r>
              <a:rPr lang="en" b="0"/>
              <a:t>The Pledge: </a:t>
            </a:r>
            <a:r>
              <a:rPr lang="en" b="0" u="sng">
                <a:solidFill>
                  <a:schemeClr val="hlink"/>
                </a:solidFill>
                <a:hlinkClick r:id="rId3"/>
              </a:rPr>
              <a:t>https://forms.gle/RhFEnW7cemurj4L8A</a:t>
            </a:r>
            <a:endParaRPr b="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6"/>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In-Class Activity</a:t>
            </a:r>
            <a:endParaRPr/>
          </a:p>
        </p:txBody>
      </p:sp>
      <p:sp>
        <p:nvSpPr>
          <p:cNvPr id="176" name="Google Shape;176;p26"/>
          <p:cNvSpPr txBox="1">
            <a:spLocks noGrp="1"/>
          </p:cNvSpPr>
          <p:nvPr>
            <p:ph type="body" idx="1"/>
          </p:nvPr>
        </p:nvSpPr>
        <p:spPr>
          <a:xfrm>
            <a:off x="311700" y="826200"/>
            <a:ext cx="3999900" cy="3837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u="sng"/>
              <a:t>Part 1</a:t>
            </a:r>
            <a:endParaRPr u="sng"/>
          </a:p>
          <a:p>
            <a:pPr marL="0" lvl="0" indent="0" algn="l" rtl="0">
              <a:spcBef>
                <a:spcPts val="1200"/>
              </a:spcBef>
              <a:spcAft>
                <a:spcPts val="0"/>
              </a:spcAft>
              <a:buNone/>
            </a:pPr>
            <a:r>
              <a:rPr lang="en" b="0"/>
              <a:t>Please fill out the following form:</a:t>
            </a:r>
            <a:endParaRPr b="0"/>
          </a:p>
          <a:p>
            <a:pPr marL="0" lvl="0" indent="0" algn="l" rtl="0">
              <a:spcBef>
                <a:spcPts val="1200"/>
              </a:spcBef>
              <a:spcAft>
                <a:spcPts val="0"/>
              </a:spcAft>
              <a:buNone/>
            </a:pPr>
            <a:r>
              <a:rPr lang="en" b="0" u="sng">
                <a:solidFill>
                  <a:schemeClr val="hlink"/>
                </a:solidFill>
                <a:hlinkClick r:id="rId3"/>
              </a:rPr>
              <a:t>https://forms.gle/BqrxDxgcfoPFP6vH8</a:t>
            </a:r>
            <a:endParaRPr b="0"/>
          </a:p>
          <a:p>
            <a:pPr marL="0" lvl="0" indent="0" algn="l" rtl="0">
              <a:spcBef>
                <a:spcPts val="1200"/>
              </a:spcBef>
              <a:spcAft>
                <a:spcPts val="0"/>
              </a:spcAft>
              <a:buNone/>
            </a:pPr>
            <a:r>
              <a:rPr lang="en" b="0"/>
              <a:t>We are using this form to collect information about your background. This will help us gauge where we may need to provide you with additional support.</a:t>
            </a:r>
            <a:endParaRPr b="0"/>
          </a:p>
          <a:p>
            <a:pPr marL="0" lvl="0" indent="0" algn="l" rtl="0">
              <a:spcBef>
                <a:spcPts val="1200"/>
              </a:spcBef>
              <a:spcAft>
                <a:spcPts val="1200"/>
              </a:spcAft>
              <a:buNone/>
            </a:pPr>
            <a:r>
              <a:rPr lang="en" b="0"/>
              <a:t>This is a </a:t>
            </a:r>
            <a:r>
              <a:rPr lang="en"/>
              <a:t>graded</a:t>
            </a:r>
            <a:r>
              <a:rPr lang="en" b="0"/>
              <a:t> activity. That is, you must fill it out to get credit.</a:t>
            </a:r>
            <a:endParaRPr b="0"/>
          </a:p>
        </p:txBody>
      </p:sp>
      <p:sp>
        <p:nvSpPr>
          <p:cNvPr id="177" name="Google Shape;177;p26"/>
          <p:cNvSpPr txBox="1">
            <a:spLocks noGrp="1"/>
          </p:cNvSpPr>
          <p:nvPr>
            <p:ph type="body" idx="2"/>
          </p:nvPr>
        </p:nvSpPr>
        <p:spPr>
          <a:xfrm>
            <a:off x="4832400" y="826200"/>
            <a:ext cx="3999900" cy="3837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u="sng"/>
              <a:t>Part 2</a:t>
            </a:r>
            <a:endParaRPr u="sng"/>
          </a:p>
          <a:p>
            <a:pPr marL="0" lvl="0" indent="0" algn="l" rtl="0">
              <a:spcBef>
                <a:spcPts val="1200"/>
              </a:spcBef>
              <a:spcAft>
                <a:spcPts val="0"/>
              </a:spcAft>
              <a:buNone/>
            </a:pPr>
            <a:r>
              <a:rPr lang="en" b="0"/>
              <a:t>We will be using Node.js in this course. It is a JavaScript backend environment that is particularly excellent for writing HTTP servers.</a:t>
            </a:r>
            <a:endParaRPr b="0"/>
          </a:p>
          <a:p>
            <a:pPr marL="0" lvl="0" indent="0" algn="l" rtl="0">
              <a:spcBef>
                <a:spcPts val="1200"/>
              </a:spcBef>
              <a:spcAft>
                <a:spcPts val="0"/>
              </a:spcAft>
              <a:buNone/>
            </a:pPr>
            <a:r>
              <a:rPr lang="en" b="0"/>
              <a:t>Your task is to </a:t>
            </a:r>
            <a:r>
              <a:rPr lang="en" b="0" u="sng">
                <a:solidFill>
                  <a:schemeClr val="hlink"/>
                </a:solidFill>
                <a:hlinkClick r:id="rId4"/>
              </a:rPr>
              <a:t>download and install Node.js</a:t>
            </a:r>
            <a:r>
              <a:rPr lang="en" b="0"/>
              <a:t>.</a:t>
            </a:r>
            <a:endParaRPr b="0"/>
          </a:p>
          <a:p>
            <a:pPr marL="0" lvl="0" indent="0" algn="l" rtl="0">
              <a:spcBef>
                <a:spcPts val="1200"/>
              </a:spcBef>
              <a:spcAft>
                <a:spcPts val="1200"/>
              </a:spcAft>
              <a:buNone/>
            </a:pPr>
            <a:r>
              <a:rPr lang="en" b="0"/>
              <a:t>There is no submission for this.</a:t>
            </a:r>
            <a:endParaRPr b="0"/>
          </a:p>
        </p:txBody>
      </p:sp>
      <p:sp>
        <p:nvSpPr>
          <p:cNvPr id="178" name="Google Shape;178;p26"/>
          <p:cNvSpPr txBox="1"/>
          <p:nvPr/>
        </p:nvSpPr>
        <p:spPr>
          <a:xfrm>
            <a:off x="1073400" y="4169025"/>
            <a:ext cx="6997200" cy="461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800">
                <a:solidFill>
                  <a:srgbClr val="434343"/>
                </a:solidFill>
                <a:latin typeface="Lato"/>
                <a:ea typeface="Lato"/>
                <a:cs typeface="Lato"/>
                <a:sym typeface="Lato"/>
              </a:rPr>
              <a:t>All in-class activities are due the following day by midnight.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7"/>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The End</a:t>
            </a:r>
            <a:endParaRPr/>
          </a:p>
        </p:txBody>
      </p:sp>
      <p:pic>
        <p:nvPicPr>
          <p:cNvPr id="184" name="Google Shape;184;p27"/>
          <p:cNvPicPr preferRelativeResize="0"/>
          <p:nvPr/>
        </p:nvPicPr>
        <p:blipFill>
          <a:blip r:embed="rId3">
            <a:alphaModFix/>
          </a:blip>
          <a:stretch>
            <a:fillRect/>
          </a:stretch>
        </p:blipFill>
        <p:spPr>
          <a:xfrm>
            <a:off x="-40550" y="-22813"/>
            <a:ext cx="9225101" cy="5189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dirty="0"/>
              <a:t>Announcements</a:t>
            </a:r>
            <a:endParaRPr dirty="0"/>
          </a:p>
        </p:txBody>
      </p:sp>
      <p:sp>
        <p:nvSpPr>
          <p:cNvPr id="103" name="Google Shape;103;p16"/>
          <p:cNvSpPr txBox="1">
            <a:spLocks noGrp="1"/>
          </p:cNvSpPr>
          <p:nvPr>
            <p:ph type="body" idx="1"/>
          </p:nvPr>
        </p:nvSpPr>
        <p:spPr>
          <a:xfrm>
            <a:off x="311700" y="804575"/>
            <a:ext cx="8520600" cy="385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We need a notetaker(s) for this course!</a:t>
            </a:r>
          </a:p>
          <a:p>
            <a:pPr marL="0" lvl="0" indent="0" algn="l" rtl="0">
              <a:spcBef>
                <a:spcPts val="0"/>
              </a:spcBef>
              <a:spcAft>
                <a:spcPts val="0"/>
              </a:spcAft>
              <a:buNone/>
            </a:pPr>
            <a:endParaRPr lang="en-US" b="0" dirty="0"/>
          </a:p>
          <a:p>
            <a:pPr marL="0" lvl="0" indent="0" algn="l" rtl="0">
              <a:spcBef>
                <a:spcPts val="0"/>
              </a:spcBef>
              <a:spcAft>
                <a:spcPts val="0"/>
              </a:spcAft>
              <a:buNone/>
            </a:pPr>
            <a:r>
              <a:rPr lang="en-US" b="0" dirty="0"/>
              <a:t>If you are interested, please communicate with the course staff on Piazza by posting a note to Instructors. </a:t>
            </a:r>
            <a:r>
              <a:rPr lang="en-US" b="0"/>
              <a:t>(perhaps a form?)</a:t>
            </a:r>
            <a:endParaRPr b="0" dirty="0"/>
          </a:p>
        </p:txBody>
      </p:sp>
      <p:pic>
        <p:nvPicPr>
          <p:cNvPr id="104" name="Google Shape;104;p16"/>
          <p:cNvPicPr preferRelativeResize="0"/>
          <p:nvPr/>
        </p:nvPicPr>
        <p:blipFill>
          <a:blip r:embed="rId3">
            <a:alphaModFix/>
          </a:blip>
          <a:stretch>
            <a:fillRect/>
          </a:stretch>
        </p:blipFill>
        <p:spPr>
          <a:xfrm>
            <a:off x="7742275" y="244125"/>
            <a:ext cx="1090024" cy="1227350"/>
          </a:xfrm>
          <a:prstGeom prst="rect">
            <a:avLst/>
          </a:prstGeom>
          <a:noFill/>
          <a:ln>
            <a:noFill/>
          </a:ln>
        </p:spPr>
      </p:pic>
    </p:spTree>
    <p:extLst>
      <p:ext uri="{BB962C8B-B14F-4D97-AF65-F5344CB8AC3E}">
        <p14:creationId xmlns:p14="http://schemas.microsoft.com/office/powerpoint/2010/main" val="2838272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Welcome!</a:t>
            </a:r>
            <a:endParaRPr/>
          </a:p>
        </p:txBody>
      </p:sp>
      <p:sp>
        <p:nvSpPr>
          <p:cNvPr id="75" name="Google Shape;75;p15"/>
          <p:cNvSpPr txBox="1">
            <a:spLocks noGrp="1"/>
          </p:cNvSpPr>
          <p:nvPr>
            <p:ph type="body" idx="1"/>
          </p:nvPr>
        </p:nvSpPr>
        <p:spPr>
          <a:xfrm>
            <a:off x="311700" y="804575"/>
            <a:ext cx="8520600" cy="385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Welcome to COMPSCI 326 Web Programming!</a:t>
            </a:r>
            <a:endParaRPr/>
          </a:p>
          <a:p>
            <a:pPr marL="0" lvl="0" indent="0" algn="l" rtl="0">
              <a:spcBef>
                <a:spcPts val="1200"/>
              </a:spcBef>
              <a:spcAft>
                <a:spcPts val="1200"/>
              </a:spcAft>
              <a:buNone/>
            </a:pPr>
            <a:endParaRPr/>
          </a:p>
        </p:txBody>
      </p:sp>
      <p:pic>
        <p:nvPicPr>
          <p:cNvPr id="76" name="Google Shape;76;p15"/>
          <p:cNvPicPr preferRelativeResize="0"/>
          <p:nvPr/>
        </p:nvPicPr>
        <p:blipFill>
          <a:blip r:embed="rId3">
            <a:alphaModFix/>
          </a:blip>
          <a:stretch>
            <a:fillRect/>
          </a:stretch>
        </p:blipFill>
        <p:spPr>
          <a:xfrm>
            <a:off x="7264951" y="831875"/>
            <a:ext cx="1435325" cy="1616150"/>
          </a:xfrm>
          <a:prstGeom prst="rect">
            <a:avLst/>
          </a:prstGeom>
          <a:noFill/>
          <a:ln>
            <a:noFill/>
          </a:ln>
        </p:spPr>
      </p:pic>
      <p:pic>
        <p:nvPicPr>
          <p:cNvPr id="77" name="Google Shape;77;p15"/>
          <p:cNvPicPr preferRelativeResize="0"/>
          <p:nvPr/>
        </p:nvPicPr>
        <p:blipFill>
          <a:blip r:embed="rId4">
            <a:alphaModFix/>
          </a:blip>
          <a:stretch>
            <a:fillRect/>
          </a:stretch>
        </p:blipFill>
        <p:spPr>
          <a:xfrm>
            <a:off x="4403994" y="1337450"/>
            <a:ext cx="2730105" cy="1482750"/>
          </a:xfrm>
          <a:prstGeom prst="rect">
            <a:avLst/>
          </a:prstGeom>
          <a:noFill/>
          <a:ln>
            <a:noFill/>
          </a:ln>
        </p:spPr>
      </p:pic>
      <p:sp>
        <p:nvSpPr>
          <p:cNvPr id="78" name="Google Shape;78;p15"/>
          <p:cNvSpPr/>
          <p:nvPr/>
        </p:nvSpPr>
        <p:spPr>
          <a:xfrm>
            <a:off x="183450" y="2487875"/>
            <a:ext cx="1314600" cy="171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Lato"/>
                <a:ea typeface="Lato"/>
                <a:cs typeface="Lato"/>
                <a:sym typeface="Lato"/>
              </a:rPr>
              <a:t>Arjun Karuvally (TA)</a:t>
            </a:r>
            <a:endParaRPr sz="800">
              <a:latin typeface="Lato"/>
              <a:ea typeface="Lato"/>
              <a:cs typeface="Lato"/>
              <a:sym typeface="Lato"/>
            </a:endParaRPr>
          </a:p>
        </p:txBody>
      </p:sp>
      <p:sp>
        <p:nvSpPr>
          <p:cNvPr id="79" name="Google Shape;79;p15"/>
          <p:cNvSpPr/>
          <p:nvPr/>
        </p:nvSpPr>
        <p:spPr>
          <a:xfrm>
            <a:off x="1598900" y="2485800"/>
            <a:ext cx="1286700" cy="171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Lato"/>
                <a:ea typeface="Lato"/>
                <a:cs typeface="Lato"/>
                <a:sym typeface="Lato"/>
              </a:rPr>
              <a:t>Erin Liu (TA)</a:t>
            </a:r>
            <a:endParaRPr sz="800">
              <a:latin typeface="Lato"/>
              <a:ea typeface="Lato"/>
              <a:cs typeface="Lato"/>
              <a:sym typeface="Lato"/>
            </a:endParaRPr>
          </a:p>
        </p:txBody>
      </p:sp>
      <p:sp>
        <p:nvSpPr>
          <p:cNvPr id="80" name="Google Shape;80;p15"/>
          <p:cNvSpPr/>
          <p:nvPr/>
        </p:nvSpPr>
        <p:spPr>
          <a:xfrm>
            <a:off x="31049" y="4234450"/>
            <a:ext cx="1286700" cy="171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Lato"/>
                <a:ea typeface="Lato"/>
                <a:cs typeface="Lato"/>
                <a:sym typeface="Lato"/>
              </a:rPr>
              <a:t>Bryce Parkman (UCA)</a:t>
            </a:r>
            <a:endParaRPr sz="800">
              <a:latin typeface="Lato"/>
              <a:ea typeface="Lato"/>
              <a:cs typeface="Lato"/>
              <a:sym typeface="Lato"/>
            </a:endParaRPr>
          </a:p>
        </p:txBody>
      </p:sp>
      <p:sp>
        <p:nvSpPr>
          <p:cNvPr id="81" name="Google Shape;81;p15"/>
          <p:cNvSpPr/>
          <p:nvPr/>
        </p:nvSpPr>
        <p:spPr>
          <a:xfrm>
            <a:off x="1370300" y="4234450"/>
            <a:ext cx="1286700" cy="171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Lato"/>
                <a:ea typeface="Lato"/>
                <a:cs typeface="Lato"/>
                <a:sym typeface="Lato"/>
              </a:rPr>
              <a:t>Nic Asnes (UCA)</a:t>
            </a:r>
            <a:endParaRPr sz="800">
              <a:latin typeface="Lato"/>
              <a:ea typeface="Lato"/>
              <a:cs typeface="Lato"/>
              <a:sym typeface="Lato"/>
            </a:endParaRPr>
          </a:p>
        </p:txBody>
      </p:sp>
      <p:sp>
        <p:nvSpPr>
          <p:cNvPr id="82" name="Google Shape;82;p15"/>
          <p:cNvSpPr/>
          <p:nvPr/>
        </p:nvSpPr>
        <p:spPr>
          <a:xfrm>
            <a:off x="4220260" y="4234450"/>
            <a:ext cx="1213200" cy="171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Lato"/>
                <a:ea typeface="Lato"/>
                <a:cs typeface="Lato"/>
                <a:sym typeface="Lato"/>
              </a:rPr>
              <a:t>Nikhil Kagita (Grader)</a:t>
            </a:r>
            <a:endParaRPr sz="800">
              <a:latin typeface="Lato"/>
              <a:ea typeface="Lato"/>
              <a:cs typeface="Lato"/>
              <a:sym typeface="Lato"/>
            </a:endParaRPr>
          </a:p>
        </p:txBody>
      </p:sp>
      <p:sp>
        <p:nvSpPr>
          <p:cNvPr id="83" name="Google Shape;83;p15"/>
          <p:cNvSpPr/>
          <p:nvPr/>
        </p:nvSpPr>
        <p:spPr>
          <a:xfrm>
            <a:off x="7264950" y="2522550"/>
            <a:ext cx="1449300" cy="171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Lato"/>
                <a:ea typeface="Lato"/>
                <a:cs typeface="Lato"/>
                <a:sym typeface="Lato"/>
              </a:rPr>
              <a:t>Tim Richards (Instructor)</a:t>
            </a:r>
            <a:endParaRPr sz="800">
              <a:latin typeface="Lato"/>
              <a:ea typeface="Lato"/>
              <a:cs typeface="Lato"/>
              <a:sym typeface="Lato"/>
            </a:endParaRPr>
          </a:p>
        </p:txBody>
      </p:sp>
      <p:sp>
        <p:nvSpPr>
          <p:cNvPr id="84" name="Google Shape;84;p15"/>
          <p:cNvSpPr/>
          <p:nvPr/>
        </p:nvSpPr>
        <p:spPr>
          <a:xfrm>
            <a:off x="7264950" y="2735975"/>
            <a:ext cx="1449300" cy="1927200"/>
          </a:xfrm>
          <a:prstGeom prst="rect">
            <a:avLst/>
          </a:prstGeom>
          <a:solidFill>
            <a:srgbClr val="FFFFFF"/>
          </a:solid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Lato"/>
                <a:ea typeface="Lato"/>
                <a:cs typeface="Lato"/>
                <a:sym typeface="Lato"/>
              </a:rPr>
              <a:t>Tim Richards completed his Phd and Masters in Computer Science at UMass Amherst in 2010. His research work involved programming languages, compiler back-ends, operating systems, and verification of instruction set architectures. He has taught web programming for a decade or so. He loves teaching all things related to web systems!</a:t>
            </a:r>
            <a:endParaRPr sz="800">
              <a:latin typeface="Lato"/>
              <a:ea typeface="Lato"/>
              <a:cs typeface="Lato"/>
              <a:sym typeface="Lato"/>
            </a:endParaRPr>
          </a:p>
        </p:txBody>
      </p:sp>
      <p:pic>
        <p:nvPicPr>
          <p:cNvPr id="85" name="Google Shape;85;p15"/>
          <p:cNvPicPr preferRelativeResize="0"/>
          <p:nvPr/>
        </p:nvPicPr>
        <p:blipFill>
          <a:blip r:embed="rId5">
            <a:alphaModFix/>
          </a:blip>
          <a:stretch>
            <a:fillRect/>
          </a:stretch>
        </p:blipFill>
        <p:spPr>
          <a:xfrm>
            <a:off x="183450" y="1337450"/>
            <a:ext cx="1314550" cy="1101250"/>
          </a:xfrm>
          <a:prstGeom prst="rect">
            <a:avLst/>
          </a:prstGeom>
          <a:noFill/>
          <a:ln>
            <a:noFill/>
          </a:ln>
        </p:spPr>
      </p:pic>
      <p:pic>
        <p:nvPicPr>
          <p:cNvPr id="86" name="Google Shape;86;p15"/>
          <p:cNvPicPr preferRelativeResize="0"/>
          <p:nvPr/>
        </p:nvPicPr>
        <p:blipFill>
          <a:blip r:embed="rId6">
            <a:alphaModFix/>
          </a:blip>
          <a:stretch>
            <a:fillRect/>
          </a:stretch>
        </p:blipFill>
        <p:spPr>
          <a:xfrm>
            <a:off x="1598900" y="1337450"/>
            <a:ext cx="1286700" cy="1096620"/>
          </a:xfrm>
          <a:prstGeom prst="rect">
            <a:avLst/>
          </a:prstGeom>
          <a:noFill/>
          <a:ln>
            <a:noFill/>
          </a:ln>
        </p:spPr>
      </p:pic>
      <p:pic>
        <p:nvPicPr>
          <p:cNvPr id="87" name="Google Shape;87;p15"/>
          <p:cNvPicPr preferRelativeResize="0"/>
          <p:nvPr/>
        </p:nvPicPr>
        <p:blipFill>
          <a:blip r:embed="rId7">
            <a:alphaModFix/>
          </a:blip>
          <a:stretch>
            <a:fillRect/>
          </a:stretch>
        </p:blipFill>
        <p:spPr>
          <a:xfrm>
            <a:off x="31050" y="3031450"/>
            <a:ext cx="1286700" cy="1137075"/>
          </a:xfrm>
          <a:prstGeom prst="rect">
            <a:avLst/>
          </a:prstGeom>
          <a:noFill/>
          <a:ln>
            <a:noFill/>
          </a:ln>
        </p:spPr>
      </p:pic>
      <p:pic>
        <p:nvPicPr>
          <p:cNvPr id="88" name="Google Shape;88;p15"/>
          <p:cNvPicPr preferRelativeResize="0"/>
          <p:nvPr/>
        </p:nvPicPr>
        <p:blipFill>
          <a:blip r:embed="rId8">
            <a:alphaModFix/>
          </a:blip>
          <a:stretch>
            <a:fillRect/>
          </a:stretch>
        </p:blipFill>
        <p:spPr>
          <a:xfrm>
            <a:off x="1370300" y="3050300"/>
            <a:ext cx="1286700" cy="1122114"/>
          </a:xfrm>
          <a:prstGeom prst="rect">
            <a:avLst/>
          </a:prstGeom>
          <a:noFill/>
          <a:ln>
            <a:noFill/>
          </a:ln>
        </p:spPr>
      </p:pic>
      <p:grpSp>
        <p:nvGrpSpPr>
          <p:cNvPr id="89" name="Google Shape;89;p15"/>
          <p:cNvGrpSpPr/>
          <p:nvPr/>
        </p:nvGrpSpPr>
        <p:grpSpPr>
          <a:xfrm>
            <a:off x="2986462" y="1326354"/>
            <a:ext cx="1476600" cy="1329999"/>
            <a:chOff x="2713462" y="3076351"/>
            <a:chExt cx="1476600" cy="1329999"/>
          </a:xfrm>
        </p:grpSpPr>
        <p:sp>
          <p:nvSpPr>
            <p:cNvPr id="90" name="Google Shape;90;p15"/>
            <p:cNvSpPr/>
            <p:nvPr/>
          </p:nvSpPr>
          <p:spPr>
            <a:xfrm>
              <a:off x="2713462" y="4234450"/>
              <a:ext cx="1476600" cy="171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Lato"/>
                  <a:ea typeface="Lato"/>
                  <a:cs typeface="Lato"/>
                  <a:sym typeface="Lato"/>
                </a:rPr>
                <a:t>Pratik Mulchandani (Grader)</a:t>
              </a:r>
              <a:endParaRPr sz="800">
                <a:latin typeface="Lato"/>
                <a:ea typeface="Lato"/>
                <a:cs typeface="Lato"/>
                <a:sym typeface="Lato"/>
              </a:endParaRPr>
            </a:p>
          </p:txBody>
        </p:sp>
        <p:pic>
          <p:nvPicPr>
            <p:cNvPr id="91" name="Google Shape;91;p15"/>
            <p:cNvPicPr preferRelativeResize="0"/>
            <p:nvPr/>
          </p:nvPicPr>
          <p:blipFill>
            <a:blip r:embed="rId9">
              <a:alphaModFix/>
            </a:blip>
            <a:stretch>
              <a:fillRect/>
            </a:stretch>
          </p:blipFill>
          <p:spPr>
            <a:xfrm>
              <a:off x="2811856" y="3076351"/>
              <a:ext cx="1286700" cy="1114821"/>
            </a:xfrm>
            <a:prstGeom prst="rect">
              <a:avLst/>
            </a:prstGeom>
            <a:noFill/>
            <a:ln>
              <a:noFill/>
            </a:ln>
          </p:spPr>
        </p:pic>
      </p:grpSp>
      <p:pic>
        <p:nvPicPr>
          <p:cNvPr id="92" name="Google Shape;92;p15"/>
          <p:cNvPicPr preferRelativeResize="0"/>
          <p:nvPr/>
        </p:nvPicPr>
        <p:blipFill>
          <a:blip r:embed="rId10">
            <a:alphaModFix/>
          </a:blip>
          <a:stretch>
            <a:fillRect/>
          </a:stretch>
        </p:blipFill>
        <p:spPr>
          <a:xfrm>
            <a:off x="4228360" y="3105051"/>
            <a:ext cx="1204951" cy="1063475"/>
          </a:xfrm>
          <a:prstGeom prst="rect">
            <a:avLst/>
          </a:prstGeom>
          <a:noFill/>
          <a:ln>
            <a:noFill/>
          </a:ln>
        </p:spPr>
      </p:pic>
      <p:grpSp>
        <p:nvGrpSpPr>
          <p:cNvPr id="93" name="Google Shape;93;p15"/>
          <p:cNvGrpSpPr/>
          <p:nvPr/>
        </p:nvGrpSpPr>
        <p:grpSpPr>
          <a:xfrm>
            <a:off x="2799325" y="3082856"/>
            <a:ext cx="1286700" cy="1320250"/>
            <a:chOff x="2986450" y="1337450"/>
            <a:chExt cx="1286700" cy="1320250"/>
          </a:xfrm>
        </p:grpSpPr>
        <p:pic>
          <p:nvPicPr>
            <p:cNvPr id="94" name="Google Shape;94;p15"/>
            <p:cNvPicPr preferRelativeResize="0"/>
            <p:nvPr/>
          </p:nvPicPr>
          <p:blipFill>
            <a:blip r:embed="rId11">
              <a:alphaModFix/>
            </a:blip>
            <a:stretch>
              <a:fillRect/>
            </a:stretch>
          </p:blipFill>
          <p:spPr>
            <a:xfrm>
              <a:off x="2986450" y="1337450"/>
              <a:ext cx="1286700" cy="1108560"/>
            </a:xfrm>
            <a:prstGeom prst="rect">
              <a:avLst/>
            </a:prstGeom>
            <a:noFill/>
            <a:ln>
              <a:noFill/>
            </a:ln>
          </p:spPr>
        </p:pic>
        <p:sp>
          <p:nvSpPr>
            <p:cNvPr id="95" name="Google Shape;95;p15"/>
            <p:cNvSpPr/>
            <p:nvPr/>
          </p:nvSpPr>
          <p:spPr>
            <a:xfrm>
              <a:off x="2986450" y="2485800"/>
              <a:ext cx="1286700" cy="171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Lato"/>
                  <a:ea typeface="Lato"/>
                  <a:cs typeface="Lato"/>
                  <a:sym typeface="Lato"/>
                </a:rPr>
                <a:t>Purva Jhaveri (Grader)</a:t>
              </a:r>
              <a:endParaRPr sz="800">
                <a:latin typeface="Lato"/>
                <a:ea typeface="Lato"/>
                <a:cs typeface="Lato"/>
                <a:sym typeface="Lato"/>
              </a:endParaRPr>
            </a:p>
          </p:txBody>
        </p:sp>
      </p:grpSp>
      <p:sp>
        <p:nvSpPr>
          <p:cNvPr id="96" name="Google Shape;96;p15"/>
          <p:cNvSpPr/>
          <p:nvPr/>
        </p:nvSpPr>
        <p:spPr>
          <a:xfrm>
            <a:off x="5462750" y="4234450"/>
            <a:ext cx="1609200" cy="171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Lato"/>
                <a:ea typeface="Lato"/>
                <a:cs typeface="Lato"/>
                <a:sym typeface="Lato"/>
              </a:rPr>
              <a:t>Vignesh Radhakrishna (Grader)</a:t>
            </a:r>
            <a:endParaRPr sz="800">
              <a:latin typeface="Lato"/>
              <a:ea typeface="Lato"/>
              <a:cs typeface="Lato"/>
              <a:sym typeface="Lato"/>
            </a:endParaRPr>
          </a:p>
        </p:txBody>
      </p:sp>
      <p:pic>
        <p:nvPicPr>
          <p:cNvPr id="97" name="Google Shape;97;p15"/>
          <p:cNvPicPr preferRelativeResize="0"/>
          <p:nvPr/>
        </p:nvPicPr>
        <p:blipFill>
          <a:blip r:embed="rId12">
            <a:alphaModFix/>
          </a:blip>
          <a:stretch>
            <a:fillRect/>
          </a:stretch>
        </p:blipFill>
        <p:spPr>
          <a:xfrm>
            <a:off x="5624000" y="3085463"/>
            <a:ext cx="1286700" cy="109660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Lecture Time/Format</a:t>
            </a:r>
            <a:endParaRPr/>
          </a:p>
        </p:txBody>
      </p:sp>
      <p:sp>
        <p:nvSpPr>
          <p:cNvPr id="103" name="Google Shape;103;p16"/>
          <p:cNvSpPr txBox="1">
            <a:spLocks noGrp="1"/>
          </p:cNvSpPr>
          <p:nvPr>
            <p:ph type="body" idx="1"/>
          </p:nvPr>
        </p:nvSpPr>
        <p:spPr>
          <a:xfrm>
            <a:off x="311700" y="804575"/>
            <a:ext cx="8520600" cy="38586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a:t>This course is a hybrid course</a:t>
            </a:r>
            <a:endParaRPr/>
          </a:p>
          <a:p>
            <a:pPr marL="0" lvl="0" indent="0" algn="l" rtl="0">
              <a:spcBef>
                <a:spcPts val="1200"/>
              </a:spcBef>
              <a:spcAft>
                <a:spcPts val="0"/>
              </a:spcAft>
              <a:buNone/>
            </a:pPr>
            <a:r>
              <a:rPr lang="en" b="0">
                <a:solidFill>
                  <a:srgbClr val="980000"/>
                </a:solidFill>
              </a:rPr>
              <a:t>Section 01: Tuesday from 4:00 PM - 5:15 PM</a:t>
            </a:r>
            <a:endParaRPr b="0">
              <a:solidFill>
                <a:srgbClr val="980000"/>
              </a:solidFill>
            </a:endParaRPr>
          </a:p>
          <a:p>
            <a:pPr marL="457200" lvl="0" indent="-342900" algn="l" rtl="0">
              <a:spcBef>
                <a:spcPts val="1200"/>
              </a:spcBef>
              <a:spcAft>
                <a:spcPts val="0"/>
              </a:spcAft>
              <a:buSzPts val="1800"/>
              <a:buChar char="●"/>
            </a:pPr>
            <a:r>
              <a:rPr lang="en" b="0"/>
              <a:t>If you are enrolled in Section 01, you attend in person</a:t>
            </a:r>
            <a:endParaRPr b="0"/>
          </a:p>
          <a:p>
            <a:pPr marL="457200" lvl="0" indent="-342900" algn="l" rtl="0">
              <a:spcBef>
                <a:spcPts val="0"/>
              </a:spcBef>
              <a:spcAft>
                <a:spcPts val="0"/>
              </a:spcAft>
              <a:buSzPts val="1800"/>
              <a:buChar char="●"/>
            </a:pPr>
            <a:r>
              <a:rPr lang="en" b="0"/>
              <a:t>If you are enrolled in Section 02, you attend remote synchronous/asynchronous</a:t>
            </a:r>
            <a:endParaRPr b="0"/>
          </a:p>
          <a:p>
            <a:pPr marL="0" lvl="0" indent="0" algn="l" rtl="0">
              <a:spcBef>
                <a:spcPts val="1200"/>
              </a:spcBef>
              <a:spcAft>
                <a:spcPts val="0"/>
              </a:spcAft>
              <a:buNone/>
            </a:pPr>
            <a:r>
              <a:rPr lang="en" b="0">
                <a:solidFill>
                  <a:srgbClr val="980000"/>
                </a:solidFill>
              </a:rPr>
              <a:t>Section 02: Thursday from 1:00 PM - 2:15 PM</a:t>
            </a:r>
            <a:endParaRPr b="0">
              <a:solidFill>
                <a:srgbClr val="980000"/>
              </a:solidFill>
            </a:endParaRPr>
          </a:p>
          <a:p>
            <a:pPr marL="457200" lvl="0" indent="-342900" algn="l" rtl="0">
              <a:spcBef>
                <a:spcPts val="1200"/>
              </a:spcBef>
              <a:spcAft>
                <a:spcPts val="0"/>
              </a:spcAft>
              <a:buSzPts val="1800"/>
              <a:buChar char="●"/>
            </a:pPr>
            <a:r>
              <a:rPr lang="en" b="0"/>
              <a:t>If you are enrolled in Section 02, you attend in person</a:t>
            </a:r>
            <a:endParaRPr b="0"/>
          </a:p>
          <a:p>
            <a:pPr marL="457200" lvl="0" indent="-342900" algn="l" rtl="0">
              <a:spcBef>
                <a:spcPts val="0"/>
              </a:spcBef>
              <a:spcAft>
                <a:spcPts val="0"/>
              </a:spcAft>
              <a:buSzPts val="1800"/>
              <a:buChar char="●"/>
            </a:pPr>
            <a:r>
              <a:rPr lang="en" b="0"/>
              <a:t>If you are enrolled in Section 01, you attend remote synchronous/asynchronous</a:t>
            </a:r>
            <a:endParaRPr b="0"/>
          </a:p>
          <a:p>
            <a:pPr marL="0" lvl="0" indent="0" algn="l" rtl="0">
              <a:spcBef>
                <a:spcPts val="1200"/>
              </a:spcBef>
              <a:spcAft>
                <a:spcPts val="0"/>
              </a:spcAft>
              <a:buNone/>
            </a:pPr>
            <a:r>
              <a:rPr lang="en" b="0"/>
              <a:t>We will use Zoom for remote synchronous attendance.</a:t>
            </a:r>
            <a:endParaRPr b="0"/>
          </a:p>
          <a:p>
            <a:pPr marL="0" lvl="0" indent="0" algn="l" rtl="0">
              <a:spcBef>
                <a:spcPts val="1200"/>
              </a:spcBef>
              <a:spcAft>
                <a:spcPts val="0"/>
              </a:spcAft>
              <a:buNone/>
            </a:pPr>
            <a:r>
              <a:rPr lang="en" b="0"/>
              <a:t>We will use Zoom to record all lectures.</a:t>
            </a:r>
            <a:endParaRPr b="0"/>
          </a:p>
          <a:p>
            <a:pPr marL="0" lvl="0" indent="0" algn="l" rtl="0">
              <a:spcBef>
                <a:spcPts val="1200"/>
              </a:spcBef>
              <a:spcAft>
                <a:spcPts val="1200"/>
              </a:spcAft>
              <a:buNone/>
            </a:pPr>
            <a:r>
              <a:rPr lang="en" b="0" i="1"/>
              <a:t>See Website for Zoom invitation links.</a:t>
            </a:r>
            <a:endParaRPr b="0" i="1"/>
          </a:p>
        </p:txBody>
      </p:sp>
      <p:pic>
        <p:nvPicPr>
          <p:cNvPr id="104" name="Google Shape;104;p16"/>
          <p:cNvPicPr preferRelativeResize="0"/>
          <p:nvPr/>
        </p:nvPicPr>
        <p:blipFill>
          <a:blip r:embed="rId3">
            <a:alphaModFix/>
          </a:blip>
          <a:stretch>
            <a:fillRect/>
          </a:stretch>
        </p:blipFill>
        <p:spPr>
          <a:xfrm>
            <a:off x="7742275" y="244125"/>
            <a:ext cx="1090024" cy="122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Lab Time/Format</a:t>
            </a:r>
            <a:endParaRPr/>
          </a:p>
        </p:txBody>
      </p:sp>
      <p:sp>
        <p:nvSpPr>
          <p:cNvPr id="110" name="Google Shape;110;p17"/>
          <p:cNvSpPr txBox="1">
            <a:spLocks noGrp="1"/>
          </p:cNvSpPr>
          <p:nvPr>
            <p:ph type="body" idx="1"/>
          </p:nvPr>
        </p:nvSpPr>
        <p:spPr>
          <a:xfrm>
            <a:off x="311700" y="1185575"/>
            <a:ext cx="8520600" cy="38586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endParaRPr b="0">
              <a:solidFill>
                <a:srgbClr val="980000"/>
              </a:solidFill>
            </a:endParaRPr>
          </a:p>
          <a:p>
            <a:pPr marL="0" lvl="0" indent="0" algn="l" rtl="0">
              <a:spcBef>
                <a:spcPts val="1200"/>
              </a:spcBef>
              <a:spcAft>
                <a:spcPts val="0"/>
              </a:spcAft>
              <a:buNone/>
            </a:pPr>
            <a:r>
              <a:rPr lang="en" b="0">
                <a:solidFill>
                  <a:srgbClr val="980000"/>
                </a:solidFill>
              </a:rPr>
              <a:t>Lab 01LL: Friday 10:10 AM - 11:00 AM (Marston Hall room 132)</a:t>
            </a:r>
            <a:endParaRPr b="0">
              <a:solidFill>
                <a:srgbClr val="980000"/>
              </a:solidFill>
            </a:endParaRPr>
          </a:p>
          <a:p>
            <a:pPr marL="0" lvl="0" indent="0" algn="l" rtl="0">
              <a:spcBef>
                <a:spcPts val="1200"/>
              </a:spcBef>
              <a:spcAft>
                <a:spcPts val="0"/>
              </a:spcAft>
              <a:buNone/>
            </a:pPr>
            <a:r>
              <a:rPr lang="en" b="0">
                <a:solidFill>
                  <a:srgbClr val="980000"/>
                </a:solidFill>
              </a:rPr>
              <a:t>Lab 01LM: Friday 11:15 -AM  12:05 PM (Ag. Engineering Bldg rm 119)</a:t>
            </a:r>
            <a:endParaRPr b="0">
              <a:solidFill>
                <a:srgbClr val="980000"/>
              </a:solidFill>
            </a:endParaRPr>
          </a:p>
          <a:p>
            <a:pPr marL="0" lvl="0" indent="0" algn="l" rtl="0">
              <a:spcBef>
                <a:spcPts val="1200"/>
              </a:spcBef>
              <a:spcAft>
                <a:spcPts val="0"/>
              </a:spcAft>
              <a:buNone/>
            </a:pPr>
            <a:r>
              <a:rPr lang="en" b="0">
                <a:solidFill>
                  <a:srgbClr val="980000"/>
                </a:solidFill>
              </a:rPr>
              <a:t>Lab 02LL: Friday 12:20 PM - 1:10 PM (Engineering Laboratory rm 303)</a:t>
            </a:r>
            <a:endParaRPr b="0">
              <a:solidFill>
                <a:srgbClr val="980000"/>
              </a:solidFill>
            </a:endParaRPr>
          </a:p>
          <a:p>
            <a:pPr marL="0" lvl="0" indent="0" algn="l" rtl="0">
              <a:spcBef>
                <a:spcPts val="1200"/>
              </a:spcBef>
              <a:spcAft>
                <a:spcPts val="0"/>
              </a:spcAft>
              <a:buNone/>
            </a:pPr>
            <a:r>
              <a:rPr lang="en" b="0">
                <a:solidFill>
                  <a:srgbClr val="980000"/>
                </a:solidFill>
              </a:rPr>
              <a:t>Lab 02LM: Friday 1:25 PM - 2:15 PM (Engineering Laboratory rm 303)</a:t>
            </a:r>
            <a:endParaRPr b="0">
              <a:solidFill>
                <a:srgbClr val="980000"/>
              </a:solidFill>
            </a:endParaRPr>
          </a:p>
          <a:p>
            <a:pPr marL="0" lvl="0" indent="0" algn="l" rtl="0">
              <a:spcBef>
                <a:spcPts val="1200"/>
              </a:spcBef>
              <a:spcAft>
                <a:spcPts val="0"/>
              </a:spcAft>
              <a:buNone/>
            </a:pPr>
            <a:r>
              <a:rPr lang="en" b="0"/>
              <a:t>You are required to attend the lab you are enrolled in.</a:t>
            </a:r>
            <a:endParaRPr b="0"/>
          </a:p>
          <a:p>
            <a:pPr marL="0" lvl="0" indent="0" algn="l" rtl="0">
              <a:spcBef>
                <a:spcPts val="1200"/>
              </a:spcBef>
              <a:spcAft>
                <a:spcPts val="0"/>
              </a:spcAft>
              <a:buNone/>
            </a:pPr>
            <a:r>
              <a:rPr lang="en" b="0"/>
              <a:t>If you are unable to attend lab in-person, you may opt to join through zoom.</a:t>
            </a:r>
            <a:endParaRPr b="0"/>
          </a:p>
          <a:p>
            <a:pPr marL="0" lvl="0" indent="0" algn="ctr" rtl="0">
              <a:spcBef>
                <a:spcPts val="1200"/>
              </a:spcBef>
              <a:spcAft>
                <a:spcPts val="1200"/>
              </a:spcAft>
              <a:buClr>
                <a:schemeClr val="dk1"/>
              </a:buClr>
              <a:buSzPts val="1100"/>
              <a:buFont typeface="Arial"/>
              <a:buNone/>
            </a:pPr>
            <a:r>
              <a:rPr lang="en" sz="2200">
                <a:solidFill>
                  <a:srgbClr val="FF0000"/>
                </a:solidFill>
              </a:rPr>
              <a:t>The labs will be remote synchronous for the first couple of weeks.</a:t>
            </a:r>
            <a:endParaRPr sz="2200">
              <a:solidFill>
                <a:srgbClr val="FF0000"/>
              </a:solidFill>
            </a:endParaRPr>
          </a:p>
        </p:txBody>
      </p:sp>
      <p:pic>
        <p:nvPicPr>
          <p:cNvPr id="111" name="Google Shape;111;p17"/>
          <p:cNvPicPr preferRelativeResize="0"/>
          <p:nvPr/>
        </p:nvPicPr>
        <p:blipFill>
          <a:blip r:embed="rId3">
            <a:alphaModFix/>
          </a:blip>
          <a:stretch>
            <a:fillRect/>
          </a:stretch>
        </p:blipFill>
        <p:spPr>
          <a:xfrm>
            <a:off x="1844650" y="796854"/>
            <a:ext cx="1005825" cy="842625"/>
          </a:xfrm>
          <a:prstGeom prst="rect">
            <a:avLst/>
          </a:prstGeom>
          <a:noFill/>
          <a:ln>
            <a:noFill/>
          </a:ln>
        </p:spPr>
      </p:pic>
      <p:pic>
        <p:nvPicPr>
          <p:cNvPr id="112" name="Google Shape;112;p17"/>
          <p:cNvPicPr preferRelativeResize="0"/>
          <p:nvPr/>
        </p:nvPicPr>
        <p:blipFill>
          <a:blip r:embed="rId4">
            <a:alphaModFix/>
          </a:blip>
          <a:stretch>
            <a:fillRect/>
          </a:stretch>
        </p:blipFill>
        <p:spPr>
          <a:xfrm>
            <a:off x="746560" y="796854"/>
            <a:ext cx="988691" cy="842625"/>
          </a:xfrm>
          <a:prstGeom prst="rect">
            <a:avLst/>
          </a:prstGeom>
          <a:noFill/>
          <a:ln>
            <a:noFill/>
          </a:ln>
        </p:spPr>
      </p:pic>
      <p:pic>
        <p:nvPicPr>
          <p:cNvPr id="113" name="Google Shape;113;p17"/>
          <p:cNvPicPr preferRelativeResize="0"/>
          <p:nvPr/>
        </p:nvPicPr>
        <p:blipFill>
          <a:blip r:embed="rId5">
            <a:alphaModFix/>
          </a:blip>
          <a:stretch>
            <a:fillRect/>
          </a:stretch>
        </p:blipFill>
        <p:spPr>
          <a:xfrm>
            <a:off x="2959875" y="803517"/>
            <a:ext cx="966225" cy="853868"/>
          </a:xfrm>
          <a:prstGeom prst="rect">
            <a:avLst/>
          </a:prstGeom>
          <a:noFill/>
          <a:ln>
            <a:noFill/>
          </a:ln>
        </p:spPr>
      </p:pic>
      <p:pic>
        <p:nvPicPr>
          <p:cNvPr id="114" name="Google Shape;114;p17"/>
          <p:cNvPicPr preferRelativeResize="0"/>
          <p:nvPr/>
        </p:nvPicPr>
        <p:blipFill>
          <a:blip r:embed="rId6">
            <a:alphaModFix/>
          </a:blip>
          <a:stretch>
            <a:fillRect/>
          </a:stretch>
        </p:blipFill>
        <p:spPr>
          <a:xfrm>
            <a:off x="4035500" y="809142"/>
            <a:ext cx="966216" cy="842625"/>
          </a:xfrm>
          <a:prstGeom prst="rect">
            <a:avLst/>
          </a:prstGeom>
          <a:noFill/>
          <a:ln>
            <a:noFill/>
          </a:ln>
        </p:spPr>
      </p:pic>
      <p:sp>
        <p:nvSpPr>
          <p:cNvPr id="115" name="Google Shape;115;p17"/>
          <p:cNvSpPr txBox="1"/>
          <p:nvPr/>
        </p:nvSpPr>
        <p:spPr>
          <a:xfrm>
            <a:off x="5150725" y="707100"/>
            <a:ext cx="15648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Erin Liu</a:t>
            </a:r>
            <a:endParaRPr>
              <a:latin typeface="Lato"/>
              <a:ea typeface="Lato"/>
              <a:cs typeface="Lato"/>
              <a:sym typeface="Lato"/>
            </a:endParaRPr>
          </a:p>
          <a:p>
            <a:pPr marL="0" lvl="0" indent="0" algn="l" rtl="0">
              <a:spcBef>
                <a:spcPts val="0"/>
              </a:spcBef>
              <a:spcAft>
                <a:spcPts val="0"/>
              </a:spcAft>
              <a:buNone/>
            </a:pPr>
            <a:r>
              <a:rPr lang="en">
                <a:latin typeface="Lato"/>
                <a:ea typeface="Lato"/>
                <a:cs typeface="Lato"/>
                <a:sym typeface="Lato"/>
              </a:rPr>
              <a:t>Arjun Karuvally</a:t>
            </a:r>
            <a:endParaRPr>
              <a:latin typeface="Lato"/>
              <a:ea typeface="Lato"/>
              <a:cs typeface="Lato"/>
              <a:sym typeface="Lato"/>
            </a:endParaRPr>
          </a:p>
          <a:p>
            <a:pPr marL="0" lvl="0" indent="0" algn="l" rtl="0">
              <a:spcBef>
                <a:spcPts val="0"/>
              </a:spcBef>
              <a:spcAft>
                <a:spcPts val="0"/>
              </a:spcAft>
              <a:buNone/>
            </a:pPr>
            <a:r>
              <a:rPr lang="en">
                <a:latin typeface="Lato"/>
                <a:ea typeface="Lato"/>
                <a:cs typeface="Lato"/>
                <a:sym typeface="Lato"/>
              </a:rPr>
              <a:t>Bryce Parkman</a:t>
            </a:r>
            <a:endParaRPr>
              <a:latin typeface="Lato"/>
              <a:ea typeface="Lato"/>
              <a:cs typeface="Lato"/>
              <a:sym typeface="Lato"/>
            </a:endParaRPr>
          </a:p>
          <a:p>
            <a:pPr marL="0" lvl="0" indent="0" algn="l" rtl="0">
              <a:spcBef>
                <a:spcPts val="0"/>
              </a:spcBef>
              <a:spcAft>
                <a:spcPts val="0"/>
              </a:spcAft>
              <a:buNone/>
            </a:pPr>
            <a:r>
              <a:rPr lang="en">
                <a:latin typeface="Lato"/>
                <a:ea typeface="Lato"/>
                <a:cs typeface="Lato"/>
                <a:sym typeface="Lato"/>
              </a:rPr>
              <a:t>Nic Asnes (UCA)</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8"/>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Agenda</a:t>
            </a:r>
            <a:endParaRPr/>
          </a:p>
        </p:txBody>
      </p:sp>
      <p:sp>
        <p:nvSpPr>
          <p:cNvPr id="121" name="Google Shape;121;p18"/>
          <p:cNvSpPr txBox="1">
            <a:spLocks noGrp="1"/>
          </p:cNvSpPr>
          <p:nvPr>
            <p:ph type="body" idx="1"/>
          </p:nvPr>
        </p:nvSpPr>
        <p:spPr>
          <a:xfrm>
            <a:off x="311700" y="804575"/>
            <a:ext cx="8520600" cy="3858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Where do I find stuff?</a:t>
            </a:r>
            <a:endParaRPr/>
          </a:p>
          <a:p>
            <a:pPr marL="914400" lvl="1" indent="-317500" algn="l" rtl="0">
              <a:spcBef>
                <a:spcPts val="0"/>
              </a:spcBef>
              <a:spcAft>
                <a:spcPts val="0"/>
              </a:spcAft>
              <a:buSzPts val="1400"/>
              <a:buChar char="○"/>
            </a:pPr>
            <a:r>
              <a:rPr lang="en"/>
              <a:t>Moodle</a:t>
            </a:r>
            <a:endParaRPr/>
          </a:p>
          <a:p>
            <a:pPr marL="914400" lvl="1" indent="-317500" algn="l" rtl="0">
              <a:spcBef>
                <a:spcPts val="0"/>
              </a:spcBef>
              <a:spcAft>
                <a:spcPts val="0"/>
              </a:spcAft>
              <a:buSzPts val="1400"/>
              <a:buChar char="○"/>
            </a:pPr>
            <a:r>
              <a:rPr lang="en"/>
              <a:t>Website</a:t>
            </a:r>
            <a:endParaRPr/>
          </a:p>
          <a:p>
            <a:pPr marL="457200" lvl="0" indent="-342900" algn="l" rtl="0">
              <a:spcBef>
                <a:spcPts val="0"/>
              </a:spcBef>
              <a:spcAft>
                <a:spcPts val="0"/>
              </a:spcAft>
              <a:buSzPts val="1800"/>
              <a:buChar char="●"/>
            </a:pPr>
            <a:r>
              <a:rPr lang="en"/>
              <a:t>How do we communicate?</a:t>
            </a:r>
            <a:endParaRPr/>
          </a:p>
          <a:p>
            <a:pPr marL="914400" lvl="1" indent="-317500" algn="l" rtl="0">
              <a:spcBef>
                <a:spcPts val="0"/>
              </a:spcBef>
              <a:spcAft>
                <a:spcPts val="0"/>
              </a:spcAft>
              <a:buSzPts val="1400"/>
              <a:buChar char="○"/>
            </a:pPr>
            <a:r>
              <a:rPr lang="en"/>
              <a:t>Slack</a:t>
            </a:r>
            <a:endParaRPr/>
          </a:p>
          <a:p>
            <a:pPr marL="457200" lvl="0" indent="-342900" algn="l" rtl="0">
              <a:spcBef>
                <a:spcPts val="0"/>
              </a:spcBef>
              <a:spcAft>
                <a:spcPts val="0"/>
              </a:spcAft>
              <a:buSzPts val="1800"/>
              <a:buChar char="●"/>
            </a:pPr>
            <a:r>
              <a:rPr lang="en"/>
              <a:t>Course Administration</a:t>
            </a:r>
            <a:endParaRPr/>
          </a:p>
          <a:p>
            <a:pPr marL="914400" lvl="1" indent="-317500" algn="l" rtl="0">
              <a:spcBef>
                <a:spcPts val="0"/>
              </a:spcBef>
              <a:spcAft>
                <a:spcPts val="0"/>
              </a:spcAft>
              <a:buSzPts val="1400"/>
              <a:buChar char="○"/>
            </a:pPr>
            <a:r>
              <a:rPr lang="en"/>
              <a:t>Syllabus</a:t>
            </a:r>
            <a:endParaRPr/>
          </a:p>
          <a:p>
            <a:pPr marL="914400" lvl="1" indent="-317500" algn="l" rtl="0">
              <a:spcBef>
                <a:spcPts val="0"/>
              </a:spcBef>
              <a:spcAft>
                <a:spcPts val="0"/>
              </a:spcAft>
              <a:buSzPts val="1400"/>
              <a:buChar char="○"/>
            </a:pPr>
            <a:r>
              <a:rPr lang="en"/>
              <a:t>Calendar</a:t>
            </a:r>
            <a:endParaRPr/>
          </a:p>
          <a:p>
            <a:pPr marL="457200" lvl="0" indent="-342900" algn="l" rtl="0">
              <a:spcBef>
                <a:spcPts val="0"/>
              </a:spcBef>
              <a:spcAft>
                <a:spcPts val="0"/>
              </a:spcAft>
              <a:buSzPts val="1800"/>
              <a:buChar char="●"/>
            </a:pPr>
            <a:r>
              <a:rPr lang="en"/>
              <a:t>What is this course about?</a:t>
            </a:r>
            <a:endParaRPr/>
          </a:p>
          <a:p>
            <a:pPr marL="914400" lvl="1" indent="-317500" algn="l" rtl="0">
              <a:spcBef>
                <a:spcPts val="0"/>
              </a:spcBef>
              <a:spcAft>
                <a:spcPts val="0"/>
              </a:spcAft>
              <a:buSzPts val="1400"/>
              <a:buChar char="○"/>
            </a:pPr>
            <a:r>
              <a:rPr lang="en"/>
              <a:t>Web Programming</a:t>
            </a:r>
            <a:endParaRPr/>
          </a:p>
        </p:txBody>
      </p:sp>
      <p:pic>
        <p:nvPicPr>
          <p:cNvPr id="122" name="Google Shape;122;p18"/>
          <p:cNvPicPr preferRelativeResize="0"/>
          <p:nvPr/>
        </p:nvPicPr>
        <p:blipFill>
          <a:blip r:embed="rId3">
            <a:alphaModFix/>
          </a:blip>
          <a:stretch>
            <a:fillRect/>
          </a:stretch>
        </p:blipFill>
        <p:spPr>
          <a:xfrm>
            <a:off x="4122800" y="1318451"/>
            <a:ext cx="4570775" cy="2571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9"/>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Moodle</a:t>
            </a:r>
            <a:endParaRPr/>
          </a:p>
        </p:txBody>
      </p:sp>
      <p:sp>
        <p:nvSpPr>
          <p:cNvPr id="128" name="Google Shape;128;p19"/>
          <p:cNvSpPr txBox="1">
            <a:spLocks noGrp="1"/>
          </p:cNvSpPr>
          <p:nvPr>
            <p:ph type="body" idx="1"/>
          </p:nvPr>
        </p:nvSpPr>
        <p:spPr>
          <a:xfrm>
            <a:off x="311700" y="804575"/>
            <a:ext cx="4818600" cy="385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0"/>
              <a:t>This is the place where you should start.</a:t>
            </a:r>
            <a:endParaRPr b="0"/>
          </a:p>
          <a:p>
            <a:pPr marL="0" lvl="0" indent="0" algn="l" rtl="0">
              <a:spcBef>
                <a:spcPts val="1200"/>
              </a:spcBef>
              <a:spcAft>
                <a:spcPts val="0"/>
              </a:spcAft>
              <a:buNone/>
            </a:pPr>
            <a:r>
              <a:rPr lang="en" b="0"/>
              <a:t>Link to the course website</a:t>
            </a:r>
            <a:endParaRPr b="0"/>
          </a:p>
          <a:p>
            <a:pPr marL="0" lvl="0" indent="0" algn="l" rtl="0">
              <a:spcBef>
                <a:spcPts val="1200"/>
              </a:spcBef>
              <a:spcAft>
                <a:spcPts val="0"/>
              </a:spcAft>
              <a:buNone/>
            </a:pPr>
            <a:r>
              <a:rPr lang="en" b="0"/>
              <a:t>Slack sign-up information</a:t>
            </a:r>
            <a:endParaRPr b="0"/>
          </a:p>
          <a:p>
            <a:pPr marL="0" lvl="0" indent="0" algn="l" rtl="0">
              <a:spcBef>
                <a:spcPts val="1200"/>
              </a:spcBef>
              <a:spcAft>
                <a:spcPts val="1200"/>
              </a:spcAft>
              <a:buNone/>
            </a:pPr>
            <a:r>
              <a:rPr lang="en" b="0"/>
              <a:t>Zoom links (also found on website)</a:t>
            </a:r>
            <a:endParaRPr b="0"/>
          </a:p>
        </p:txBody>
      </p:sp>
      <p:pic>
        <p:nvPicPr>
          <p:cNvPr id="129" name="Google Shape;129;p19"/>
          <p:cNvPicPr preferRelativeResize="0"/>
          <p:nvPr/>
        </p:nvPicPr>
        <p:blipFill>
          <a:blip r:embed="rId3">
            <a:alphaModFix/>
          </a:blip>
          <a:stretch>
            <a:fillRect/>
          </a:stretch>
        </p:blipFill>
        <p:spPr>
          <a:xfrm>
            <a:off x="5945938" y="1500175"/>
            <a:ext cx="2143125" cy="2143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0"/>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Website</a:t>
            </a:r>
            <a:endParaRPr/>
          </a:p>
        </p:txBody>
      </p:sp>
      <p:sp>
        <p:nvSpPr>
          <p:cNvPr id="135" name="Google Shape;135;p20"/>
          <p:cNvSpPr txBox="1">
            <a:spLocks noGrp="1"/>
          </p:cNvSpPr>
          <p:nvPr>
            <p:ph type="body" idx="1"/>
          </p:nvPr>
        </p:nvSpPr>
        <p:spPr>
          <a:xfrm>
            <a:off x="311700" y="804575"/>
            <a:ext cx="4260300" cy="385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0"/>
              <a:t>The course website is the primary source of information for this course.</a:t>
            </a:r>
            <a:endParaRPr b="0"/>
          </a:p>
          <a:p>
            <a:pPr marL="0" lvl="0" indent="0" algn="l" rtl="0">
              <a:spcBef>
                <a:spcPts val="1200"/>
              </a:spcBef>
              <a:spcAft>
                <a:spcPts val="0"/>
              </a:spcAft>
              <a:buNone/>
            </a:pPr>
            <a:r>
              <a:rPr lang="en" b="0"/>
              <a:t>The date, time, and location of lecture</a:t>
            </a:r>
            <a:endParaRPr b="0"/>
          </a:p>
          <a:p>
            <a:pPr marL="0" lvl="0" indent="0" algn="l" rtl="0">
              <a:spcBef>
                <a:spcPts val="1200"/>
              </a:spcBef>
              <a:spcAft>
                <a:spcPts val="0"/>
              </a:spcAft>
              <a:buNone/>
            </a:pPr>
            <a:r>
              <a:rPr lang="en" b="0"/>
              <a:t>The date, time, and location of lab</a:t>
            </a:r>
            <a:endParaRPr b="0"/>
          </a:p>
          <a:p>
            <a:pPr marL="0" lvl="0" indent="0" algn="l" rtl="0">
              <a:spcBef>
                <a:spcPts val="1200"/>
              </a:spcBef>
              <a:spcAft>
                <a:spcPts val="0"/>
              </a:spcAft>
              <a:buNone/>
            </a:pPr>
            <a:r>
              <a:rPr lang="en" b="0"/>
              <a:t>The course staff and office hours</a:t>
            </a:r>
            <a:endParaRPr b="0"/>
          </a:p>
          <a:p>
            <a:pPr marL="0" lvl="0" indent="0" algn="l" rtl="0">
              <a:spcBef>
                <a:spcPts val="1200"/>
              </a:spcBef>
              <a:spcAft>
                <a:spcPts val="1200"/>
              </a:spcAft>
              <a:buNone/>
            </a:pPr>
            <a:r>
              <a:rPr lang="en" b="0"/>
              <a:t>The schedule, which includes links to relevant material, assignments, and deadlines</a:t>
            </a:r>
            <a:endParaRPr b="0"/>
          </a:p>
        </p:txBody>
      </p:sp>
      <p:pic>
        <p:nvPicPr>
          <p:cNvPr id="136" name="Google Shape;136;p20"/>
          <p:cNvPicPr preferRelativeResize="0"/>
          <p:nvPr/>
        </p:nvPicPr>
        <p:blipFill>
          <a:blip r:embed="rId3">
            <a:alphaModFix/>
          </a:blip>
          <a:stretch>
            <a:fillRect/>
          </a:stretch>
        </p:blipFill>
        <p:spPr>
          <a:xfrm>
            <a:off x="4724400" y="859500"/>
            <a:ext cx="4174408" cy="41316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1"/>
          <p:cNvSpPr txBox="1">
            <a:spLocks noGrp="1"/>
          </p:cNvSpPr>
          <p:nvPr>
            <p:ph type="title"/>
          </p:nvPr>
        </p:nvSpPr>
        <p:spPr>
          <a:xfrm>
            <a:off x="311700" y="134400"/>
            <a:ext cx="8520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Slack</a:t>
            </a:r>
            <a:endParaRPr/>
          </a:p>
        </p:txBody>
      </p:sp>
      <p:sp>
        <p:nvSpPr>
          <p:cNvPr id="142" name="Google Shape;142;p21"/>
          <p:cNvSpPr txBox="1">
            <a:spLocks noGrp="1"/>
          </p:cNvSpPr>
          <p:nvPr>
            <p:ph type="body" idx="1"/>
          </p:nvPr>
        </p:nvSpPr>
        <p:spPr>
          <a:xfrm>
            <a:off x="311700" y="880775"/>
            <a:ext cx="4521000" cy="38586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b="0"/>
              <a:t>We will communicate using Slack</a:t>
            </a:r>
            <a:endParaRPr b="0"/>
          </a:p>
          <a:p>
            <a:pPr marL="0" lvl="0" indent="0" algn="l" rtl="0">
              <a:spcBef>
                <a:spcPts val="1200"/>
              </a:spcBef>
              <a:spcAft>
                <a:spcPts val="0"/>
              </a:spcAft>
              <a:buNone/>
            </a:pPr>
            <a:r>
              <a:rPr lang="en" b="0"/>
              <a:t>Material and assignments will be posted to Slack</a:t>
            </a:r>
            <a:endParaRPr b="0"/>
          </a:p>
          <a:p>
            <a:pPr marL="0" lvl="0" indent="0" algn="l" rtl="0">
              <a:spcBef>
                <a:spcPts val="1200"/>
              </a:spcBef>
              <a:spcAft>
                <a:spcPts val="0"/>
              </a:spcAft>
              <a:buNone/>
            </a:pPr>
            <a:r>
              <a:rPr lang="en" b="0"/>
              <a:t>This is where you will be able to ask questions about material and assignments</a:t>
            </a:r>
            <a:endParaRPr b="0"/>
          </a:p>
          <a:p>
            <a:pPr marL="0" lvl="0" indent="0" algn="l" rtl="0">
              <a:spcBef>
                <a:spcPts val="1200"/>
              </a:spcBef>
              <a:spcAft>
                <a:spcPts val="0"/>
              </a:spcAft>
              <a:buNone/>
            </a:pPr>
            <a:r>
              <a:rPr lang="en" b="0"/>
              <a:t>You should mostly post publicly</a:t>
            </a:r>
            <a:endParaRPr b="0"/>
          </a:p>
          <a:p>
            <a:pPr marL="0" lvl="0" indent="0" algn="l" rtl="0">
              <a:spcBef>
                <a:spcPts val="1200"/>
              </a:spcBef>
              <a:spcAft>
                <a:spcPts val="0"/>
              </a:spcAft>
              <a:buNone/>
            </a:pPr>
            <a:r>
              <a:rPr lang="en" b="0"/>
              <a:t>Private DM posts are reserved for specific questions about your code or extenuating circumstances</a:t>
            </a:r>
            <a:endParaRPr b="0"/>
          </a:p>
          <a:p>
            <a:pPr marL="0" lvl="0" indent="0" algn="l" rtl="0">
              <a:spcBef>
                <a:spcPts val="1200"/>
              </a:spcBef>
              <a:spcAft>
                <a:spcPts val="1200"/>
              </a:spcAft>
              <a:buNone/>
            </a:pPr>
            <a:r>
              <a:rPr lang="en" b="0"/>
              <a:t>See the syllabus for details on which channel to post to</a:t>
            </a:r>
            <a:endParaRPr b="0"/>
          </a:p>
        </p:txBody>
      </p:sp>
      <p:pic>
        <p:nvPicPr>
          <p:cNvPr id="143" name="Google Shape;143;p21"/>
          <p:cNvPicPr preferRelativeResize="0"/>
          <p:nvPr/>
        </p:nvPicPr>
        <p:blipFill>
          <a:blip r:embed="rId3">
            <a:alphaModFix/>
          </a:blip>
          <a:stretch>
            <a:fillRect/>
          </a:stretch>
        </p:blipFill>
        <p:spPr>
          <a:xfrm>
            <a:off x="5146075" y="804575"/>
            <a:ext cx="2818134" cy="4131601"/>
          </a:xfrm>
          <a:prstGeom prst="rect">
            <a:avLst/>
          </a:prstGeom>
          <a:noFill/>
          <a:ln>
            <a:noFill/>
          </a:ln>
        </p:spPr>
      </p:pic>
    </p:spTree>
  </p:cSld>
  <p:clrMapOvr>
    <a:masterClrMapping/>
  </p:clrMapOvr>
</p:sld>
</file>

<file path=ppt/theme/theme1.xml><?xml version="1.0" encoding="utf-8"?>
<a:theme xmlns:a="http://schemas.openxmlformats.org/drawingml/2006/main" name="Tim Richards Style">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A61C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898</Words>
  <Application>Microsoft Macintosh PowerPoint</Application>
  <PresentationFormat>On-screen Show (16:9)</PresentationFormat>
  <Paragraphs>103</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Lato Light</vt:lpstr>
      <vt:lpstr>Lato</vt:lpstr>
      <vt:lpstr>Arial</vt:lpstr>
      <vt:lpstr>Tim Richards Style</vt:lpstr>
      <vt:lpstr>COMPSCI 326</vt:lpstr>
      <vt:lpstr>Announcements</vt:lpstr>
      <vt:lpstr>Welcome!</vt:lpstr>
      <vt:lpstr>Lecture Time/Format</vt:lpstr>
      <vt:lpstr>Lab Time/Format</vt:lpstr>
      <vt:lpstr>Agenda</vt:lpstr>
      <vt:lpstr>Moodle</vt:lpstr>
      <vt:lpstr>Website</vt:lpstr>
      <vt:lpstr>Slack</vt:lpstr>
      <vt:lpstr>Syllabus</vt:lpstr>
      <vt:lpstr>Calendar</vt:lpstr>
      <vt:lpstr>What is this course about?</vt:lpstr>
      <vt:lpstr>Academic Honesty Pledge</vt:lpstr>
      <vt:lpstr>In-Class Activity</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COMPSCI 326</dc:title>
  <cp:lastModifiedBy>Timothy Richards</cp:lastModifiedBy>
  <cp:revision>4</cp:revision>
  <dcterms:modified xsi:type="dcterms:W3CDTF">2023-02-03T13:59:17Z</dcterms:modified>
</cp:coreProperties>
</file>